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oleObject"/>
  <Default Extension="vml" ContentType="application/vnd.openxmlformats-officedocument.vmlDrawi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6060400" cy="34747200"/>
  <p:notesSz cx="6715125" cy="923925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68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68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68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68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68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68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68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68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68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05">
          <p15:clr>
            <a:srgbClr val="A4A3A4"/>
          </p15:clr>
        </p15:guide>
        <p15:guide id="2" orient="horz" pos="21318">
          <p15:clr>
            <a:srgbClr val="A4A3A4"/>
          </p15:clr>
        </p15:guide>
        <p15:guide id="3" orient="horz" pos="2267">
          <p15:clr>
            <a:srgbClr val="A4A3A4"/>
          </p15:clr>
        </p15:guide>
        <p15:guide id="4" pos="82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0046D2"/>
    <a:srgbClr val="FF0000"/>
    <a:srgbClr val="698ED9"/>
    <a:srgbClr val="A7C4FF"/>
    <a:srgbClr val="003064"/>
    <a:srgbClr val="003399"/>
    <a:srgbClr val="0021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 snapToGrid="0" showGuides="1">
      <p:cViewPr>
        <p:scale>
          <a:sx n="45" d="100"/>
          <a:sy n="45" d="100"/>
        </p:scale>
        <p:origin x="1448" y="144"/>
      </p:cViewPr>
      <p:guideLst>
        <p:guide orient="horz" pos="5105"/>
        <p:guide orient="horz" pos="21318"/>
        <p:guide orient="horz" pos="2267"/>
        <p:guide pos="82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0988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3650" y="0"/>
            <a:ext cx="290988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058988" y="692150"/>
            <a:ext cx="2598737" cy="34655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513" y="4389438"/>
            <a:ext cx="5372100" cy="4157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5700"/>
            <a:ext cx="290988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3650" y="8775700"/>
            <a:ext cx="290988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67DCC78-77BF-4255-8B24-043644A95DA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6448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734AD72-92BC-4114-BFC1-733F188AB8FF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2342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213" y="10793413"/>
            <a:ext cx="22151975" cy="74485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08425" y="19689763"/>
            <a:ext cx="18243550" cy="88804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38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92238"/>
            <a:ext cx="23453725" cy="5791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03338" y="8107363"/>
            <a:ext cx="23453725" cy="229314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40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894425" y="1392238"/>
            <a:ext cx="5862638" cy="296465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03338" y="1392238"/>
            <a:ext cx="17438687" cy="296465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2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92238"/>
            <a:ext cx="23453725" cy="5791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3338" y="8107363"/>
            <a:ext cx="23453725" cy="229314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58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8988" y="22328188"/>
            <a:ext cx="22150387" cy="690086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8988" y="14727238"/>
            <a:ext cx="22150387" cy="76009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7166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92238"/>
            <a:ext cx="23453725" cy="5791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03338" y="8107363"/>
            <a:ext cx="11650662" cy="2293143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06400" y="8107363"/>
            <a:ext cx="11650663" cy="22931437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69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92238"/>
            <a:ext cx="23453725" cy="5791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338" y="7777163"/>
            <a:ext cx="11514137" cy="32416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3338" y="11018838"/>
            <a:ext cx="11514137" cy="200199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238163" y="7777163"/>
            <a:ext cx="11518900" cy="32416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238163" y="11018838"/>
            <a:ext cx="11518900" cy="200199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64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92238"/>
            <a:ext cx="23453725" cy="5791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57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8570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338" y="1382713"/>
            <a:ext cx="8574087" cy="58880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88575" y="1382713"/>
            <a:ext cx="14568488" cy="296560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3338" y="7270750"/>
            <a:ext cx="8574087" cy="2376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8975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8575" y="24323675"/>
            <a:ext cx="15635288" cy="28702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08575" y="3105150"/>
            <a:ext cx="15635288" cy="208486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8575" y="27193875"/>
            <a:ext cx="15635288" cy="4078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1079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vmlDrawing" Target="../drawings/vmlDrawing1.vml"/><Relationship Id="rId14" Type="http://schemas.openxmlformats.org/officeDocument/2006/relationships/oleObject" Target="../embeddings/oleObject1.bin"/><Relationship Id="rId15" Type="http://schemas.openxmlformats.org/officeDocument/2006/relationships/image" Target="NUL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7" name="Object 13"/>
          <p:cNvGraphicFramePr>
            <a:graphicFrameLocks noChangeAspect="1"/>
          </p:cNvGraphicFramePr>
          <p:nvPr userDrawn="1"/>
        </p:nvGraphicFramePr>
        <p:xfrm>
          <a:off x="19711988" y="34215388"/>
          <a:ext cx="5349875" cy="16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CorelDRAW" r:id="rId14" imgW="8828280" imgH="313200" progId="CorelDRAW.Graphic.13">
                  <p:embed/>
                </p:oleObj>
              </mc:Choice>
              <mc:Fallback>
                <p:oleObj name="CorelDRAW" r:id="rId14" imgW="8828280" imgH="313200" progId="CorelDRAW.Graphic.1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11988" y="34215388"/>
                        <a:ext cx="5349875" cy="168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algn="ctr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2pPr>
      <a:lvl3pPr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3pPr>
      <a:lvl4pPr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4pPr>
      <a:lvl5pPr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5pPr>
      <a:lvl6pPr marL="457200"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6pPr>
      <a:lvl7pPr marL="914400"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7pPr>
      <a:lvl8pPr marL="1371600"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8pPr>
      <a:lvl9pPr marL="1828800" algn="ctr" defTabSz="3475038" rtl="0" fontAlgn="base">
        <a:spcBef>
          <a:spcPct val="0"/>
        </a:spcBef>
        <a:spcAft>
          <a:spcPct val="0"/>
        </a:spcAft>
        <a:defRPr sz="16700">
          <a:solidFill>
            <a:schemeClr val="tx2"/>
          </a:solidFill>
          <a:latin typeface="Arial" charset="0"/>
        </a:defRPr>
      </a:lvl9pPr>
    </p:titleStyle>
    <p:bodyStyle>
      <a:lvl1pPr marL="1303338" indent="-1303338" algn="l" defTabSz="3475038" rtl="0" fontAlgn="base">
        <a:spcBef>
          <a:spcPct val="20000"/>
        </a:spcBef>
        <a:spcAft>
          <a:spcPct val="0"/>
        </a:spcAft>
        <a:buChar char="•"/>
        <a:defRPr sz="12200">
          <a:solidFill>
            <a:schemeClr val="tx1"/>
          </a:solidFill>
          <a:latin typeface="+mn-lt"/>
          <a:ea typeface="+mn-ea"/>
          <a:cs typeface="+mn-cs"/>
        </a:defRPr>
      </a:lvl1pPr>
      <a:lvl2pPr marL="2822575" indent="-1085850" algn="l" defTabSz="3475038" rtl="0" fontAlgn="base">
        <a:spcBef>
          <a:spcPct val="20000"/>
        </a:spcBef>
        <a:spcAft>
          <a:spcPct val="0"/>
        </a:spcAft>
        <a:buChar char="–"/>
        <a:defRPr sz="10600">
          <a:solidFill>
            <a:schemeClr val="tx1"/>
          </a:solidFill>
          <a:latin typeface="+mn-lt"/>
        </a:defRPr>
      </a:lvl2pPr>
      <a:lvl3pPr marL="4343400" indent="-868363" algn="l" defTabSz="3475038" rtl="0" fontAlgn="base">
        <a:spcBef>
          <a:spcPct val="20000"/>
        </a:spcBef>
        <a:spcAft>
          <a:spcPct val="0"/>
        </a:spcAft>
        <a:buChar char="•"/>
        <a:defRPr sz="9100">
          <a:solidFill>
            <a:schemeClr val="tx1"/>
          </a:solidFill>
          <a:latin typeface="+mn-lt"/>
        </a:defRPr>
      </a:lvl3pPr>
      <a:lvl4pPr marL="6080125" indent="-868363" algn="l" defTabSz="3475038" rtl="0" fontAlgn="base">
        <a:spcBef>
          <a:spcPct val="20000"/>
        </a:spcBef>
        <a:spcAft>
          <a:spcPct val="0"/>
        </a:spcAft>
        <a:buChar char="–"/>
        <a:defRPr sz="7600">
          <a:solidFill>
            <a:schemeClr val="tx1"/>
          </a:solidFill>
          <a:latin typeface="+mn-lt"/>
        </a:defRPr>
      </a:lvl4pPr>
      <a:lvl5pPr marL="7818438" indent="-868363" algn="l" defTabSz="3475038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5pPr>
      <a:lvl6pPr marL="8275638" indent="-868363" algn="l" defTabSz="3475038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6pPr>
      <a:lvl7pPr marL="8732838" indent="-868363" algn="l" defTabSz="3475038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7pPr>
      <a:lvl8pPr marL="9190038" indent="-868363" algn="l" defTabSz="3475038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8pPr>
      <a:lvl9pPr marL="9647238" indent="-868363" algn="l" defTabSz="3475038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7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3064"/>
            </a:gs>
            <a:gs pos="50000">
              <a:schemeClr val="bg1"/>
            </a:gs>
            <a:gs pos="100000">
              <a:srgbClr val="00306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AutoShape 50"/>
          <p:cNvSpPr>
            <a:spLocks noChangeArrowheads="1"/>
          </p:cNvSpPr>
          <p:nvPr/>
        </p:nvSpPr>
        <p:spPr bwMode="auto">
          <a:xfrm>
            <a:off x="13287375" y="6464300"/>
            <a:ext cx="12260263" cy="27428825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>
            <a:off x="452438" y="6434138"/>
            <a:ext cx="12261850" cy="27428825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7" name="Text Box 9"/>
          <p:cNvSpPr txBox="1">
            <a:spLocks noChangeArrowheads="1"/>
          </p:cNvSpPr>
          <p:nvPr/>
        </p:nvSpPr>
        <p:spPr bwMode="auto">
          <a:xfrm>
            <a:off x="696911" y="7793266"/>
            <a:ext cx="11772899" cy="5982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3200" dirty="0" smtClean="0">
                <a:latin typeface="Times New Roman" charset="0"/>
                <a:ea typeface="Times New Roman" charset="0"/>
                <a:cs typeface="Times New Roman" charset="0"/>
              </a:rPr>
              <a:t>The diets of diurnal and nocturnal birds of prey vary in composition based on their differing temporal hunting strategies. However, morphology is also a critical component in determining what kind of prey items a given predator is able to predate upon.</a:t>
            </a:r>
          </a:p>
          <a:p>
            <a:pPr>
              <a:lnSpc>
                <a:spcPct val="200000"/>
              </a:lnSpc>
            </a:pPr>
            <a:r>
              <a:rPr lang="en-US" sz="3200" dirty="0" smtClean="0">
                <a:latin typeface="Times New Roman" charset="0"/>
                <a:ea typeface="Times New Roman" charset="0"/>
                <a:cs typeface="Times New Roman" charset="0"/>
              </a:rPr>
              <a:t>Research question:</a:t>
            </a:r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Does raptor diet in North America vary across time and space due to activity, size, or a combination of the two?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58" name="Text Box 10"/>
          <p:cNvSpPr txBox="1">
            <a:spLocks noChangeArrowheads="1"/>
          </p:cNvSpPr>
          <p:nvPr/>
        </p:nvSpPr>
        <p:spPr bwMode="auto">
          <a:xfrm>
            <a:off x="3663947" y="13816289"/>
            <a:ext cx="5837238" cy="11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b="1" dirty="0">
                <a:latin typeface="Times New Roman" charset="0"/>
                <a:ea typeface="Times New Roman" charset="0"/>
                <a:cs typeface="Times New Roman" charset="0"/>
              </a:rPr>
              <a:t>Methods</a:t>
            </a:r>
          </a:p>
        </p:txBody>
      </p:sp>
      <p:sp>
        <p:nvSpPr>
          <p:cNvPr id="2059" name="Text Box 11"/>
          <p:cNvSpPr txBox="1">
            <a:spLocks noChangeArrowheads="1"/>
          </p:cNvSpPr>
          <p:nvPr/>
        </p:nvSpPr>
        <p:spPr bwMode="auto">
          <a:xfrm>
            <a:off x="16493795" y="28606098"/>
            <a:ext cx="5835650" cy="11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Discussion</a:t>
            </a:r>
            <a:endParaRPr lang="en-US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61" name="AutoShape 13"/>
          <p:cNvSpPr>
            <a:spLocks noChangeArrowheads="1"/>
          </p:cNvSpPr>
          <p:nvPr/>
        </p:nvSpPr>
        <p:spPr bwMode="auto">
          <a:xfrm>
            <a:off x="407988" y="401638"/>
            <a:ext cx="25246012" cy="5549900"/>
          </a:xfrm>
          <a:prstGeom prst="roundRect">
            <a:avLst>
              <a:gd name="adj" fmla="val 10870"/>
            </a:avLst>
          </a:prstGeom>
          <a:gradFill rotWithShape="1">
            <a:gsLst>
              <a:gs pos="0">
                <a:srgbClr val="A7C4FF"/>
              </a:gs>
              <a:gs pos="100000">
                <a:schemeClr val="bg1"/>
              </a:gs>
            </a:gsLst>
            <a:lin ang="54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2384" tIns="36192" rIns="72384" bIns="36192" anchor="ctr"/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endParaRPr lang="en-US" altLang="en-US">
              <a:solidFill>
                <a:schemeClr val="bg1"/>
              </a:solidFill>
            </a:endParaRPr>
          </a:p>
        </p:txBody>
      </p:sp>
      <p:sp>
        <p:nvSpPr>
          <p:cNvPr id="2062" name="Text Box 14"/>
          <p:cNvSpPr txBox="1">
            <a:spLocks noChangeArrowheads="1"/>
          </p:cNvSpPr>
          <p:nvPr/>
        </p:nvSpPr>
        <p:spPr bwMode="auto">
          <a:xfrm>
            <a:off x="883444" y="1015298"/>
            <a:ext cx="24295100" cy="4751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9900" b="1" dirty="0" smtClean="0">
                <a:latin typeface="Times New Roman" charset="0"/>
                <a:ea typeface="Times New Roman" charset="0"/>
                <a:cs typeface="Times New Roman" charset="0"/>
              </a:rPr>
              <a:t>Comparing the Diets of Diurnal and Nocturnal Raptors</a:t>
            </a:r>
            <a:endParaRPr lang="en-US" altLang="en-US" sz="99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ctr"/>
            <a:r>
              <a:rPr lang="en-US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Cook, Jericho B.; Taylor, Sara S.; Hurlbert, Allen H.</a:t>
            </a:r>
            <a:endParaRPr lang="en-US" alt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ctr"/>
            <a:r>
              <a:rPr lang="en-US" altLang="en-US" sz="3800" b="1" i="1" dirty="0" smtClean="0">
                <a:latin typeface="Times New Roman" charset="0"/>
                <a:ea typeface="Times New Roman" charset="0"/>
                <a:cs typeface="Times New Roman" charset="0"/>
              </a:rPr>
              <a:t>The University of North Carolina at Chapel Hill, Department of Biology</a:t>
            </a:r>
            <a:endParaRPr lang="en-US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90" name="Text Box 42"/>
          <p:cNvSpPr txBox="1">
            <a:spLocks noChangeArrowheads="1"/>
          </p:cNvSpPr>
          <p:nvPr/>
        </p:nvSpPr>
        <p:spPr bwMode="auto">
          <a:xfrm>
            <a:off x="3665536" y="6896392"/>
            <a:ext cx="5835650" cy="11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b="1" dirty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</a:p>
        </p:txBody>
      </p:sp>
      <p:sp>
        <p:nvSpPr>
          <p:cNvPr id="2091" name="Text Box 43"/>
          <p:cNvSpPr txBox="1">
            <a:spLocks noChangeArrowheads="1"/>
          </p:cNvSpPr>
          <p:nvPr/>
        </p:nvSpPr>
        <p:spPr bwMode="auto">
          <a:xfrm>
            <a:off x="16431197" y="6896392"/>
            <a:ext cx="5835650" cy="11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b="1" dirty="0">
                <a:latin typeface="Times New Roman" charset="0"/>
                <a:ea typeface="Times New Roman" charset="0"/>
                <a:cs typeface="Times New Roman" charset="0"/>
              </a:rPr>
              <a:t>Results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020" y="14987498"/>
            <a:ext cx="4652588" cy="398571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165" y="18818745"/>
            <a:ext cx="3602930" cy="4993864"/>
          </a:xfrm>
          <a:prstGeom prst="rect">
            <a:avLst/>
          </a:prstGeom>
        </p:spPr>
      </p:pic>
      <p:sp>
        <p:nvSpPr>
          <p:cNvPr id="32" name="Text Box 39"/>
          <p:cNvSpPr txBox="1">
            <a:spLocks noChangeArrowheads="1"/>
          </p:cNvSpPr>
          <p:nvPr/>
        </p:nvSpPr>
        <p:spPr bwMode="auto">
          <a:xfrm>
            <a:off x="1102752" y="23812609"/>
            <a:ext cx="11363325" cy="98977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57150" cmpd="thinThick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8422" tIns="24210" rIns="48422" bIns="24210">
            <a:spAutoFit/>
          </a:bodyPr>
          <a:lstStyle>
            <a:lvl1pPr algn="l" defTabSz="485775">
              <a:defRPr>
                <a:solidFill>
                  <a:schemeClr val="tx1"/>
                </a:solidFill>
                <a:latin typeface="Arial" charset="0"/>
              </a:defRPr>
            </a:lvl1pPr>
            <a:lvl2pPr marL="242888" algn="l" defTabSz="485775">
              <a:defRPr>
                <a:solidFill>
                  <a:schemeClr val="tx1"/>
                </a:solidFill>
                <a:latin typeface="Arial" charset="0"/>
              </a:defRPr>
            </a:lvl2pPr>
            <a:lvl3pPr marL="485775" algn="l" defTabSz="485775">
              <a:defRPr>
                <a:solidFill>
                  <a:schemeClr val="tx1"/>
                </a:solidFill>
                <a:latin typeface="Arial" charset="0"/>
              </a:defRPr>
            </a:lvl3pPr>
            <a:lvl4pPr marL="725488" algn="l" defTabSz="485775">
              <a:defRPr>
                <a:solidFill>
                  <a:schemeClr val="tx1"/>
                </a:solidFill>
                <a:latin typeface="Arial" charset="0"/>
              </a:defRPr>
            </a:lvl4pPr>
            <a:lvl5pPr marL="968375" algn="l" defTabSz="485775">
              <a:defRPr>
                <a:solidFill>
                  <a:schemeClr val="tx1"/>
                </a:solidFill>
                <a:latin typeface="Arial" charset="0"/>
              </a:defRPr>
            </a:lvl5pPr>
            <a:lvl6pPr marL="14255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18827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3399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27971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342900" marR="0" lvl="0" indent="-3429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altLang="en-US" sz="3200" u="sng" dirty="0" smtClean="0">
                <a:latin typeface="Times New Roman" pitchFamily="18" charset="0"/>
              </a:rPr>
              <a:t>Avian Data</a:t>
            </a:r>
            <a:endParaRPr lang="en-US" altLang="en-US" sz="3200" dirty="0" smtClean="0">
              <a:latin typeface="Times New Roman" pitchFamily="18" charset="0"/>
            </a:endParaRP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Raptor data from North American Avian Diet Database, Hurlbert Lab, UNC Chapel Hill</a:t>
            </a: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1912-2013</a:t>
            </a: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Range of North America</a:t>
            </a:r>
          </a:p>
          <a:p>
            <a:pPr marR="0" lvl="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en-US" sz="3200" u="sng" dirty="0" smtClean="0">
                <a:latin typeface="Times New Roman" pitchFamily="18" charset="0"/>
              </a:rPr>
              <a:t>Analyses</a:t>
            </a:r>
            <a:endParaRPr lang="en-US" altLang="en-US" sz="3200" dirty="0" smtClean="0">
              <a:latin typeface="Times New Roman" pitchFamily="18" charset="0"/>
            </a:endParaRP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Principal components analysis (PCA) of items and weight or volume</a:t>
            </a: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Linear models with female mass, wing length, tarsal length and a unitless ratio of wing length to tarsal length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4658" y="23159433"/>
            <a:ext cx="12165691" cy="31490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46216" y="25836610"/>
            <a:ext cx="11942571" cy="27694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5460" y="14925839"/>
            <a:ext cx="1684320" cy="7888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3720" y="15146729"/>
            <a:ext cx="3387799" cy="2924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69857" y="17510074"/>
            <a:ext cx="2095526" cy="123868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77956" y="19510580"/>
            <a:ext cx="856144" cy="64789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01335" y="20363804"/>
            <a:ext cx="1040578" cy="172998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 bwMode="auto">
          <a:xfrm flipH="1">
            <a:off x="6459680" y="15457256"/>
            <a:ext cx="2694034" cy="978183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>
            <a:endCxn id="6" idx="3"/>
          </p:cNvCxnSpPr>
          <p:nvPr/>
        </p:nvCxnSpPr>
        <p:spPr bwMode="auto">
          <a:xfrm flipH="1">
            <a:off x="6451608" y="16971688"/>
            <a:ext cx="2895831" cy="8669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48" name="Straight Arrow Connector 2047"/>
          <p:cNvCxnSpPr>
            <a:stCxn id="17" idx="1"/>
          </p:cNvCxnSpPr>
          <p:nvPr/>
        </p:nvCxnSpPr>
        <p:spPr bwMode="auto">
          <a:xfrm flipH="1" flipV="1">
            <a:off x="6484347" y="17643043"/>
            <a:ext cx="2685510" cy="486376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51" name="Straight Arrow Connector 2050"/>
          <p:cNvCxnSpPr>
            <a:stCxn id="18" idx="1"/>
          </p:cNvCxnSpPr>
          <p:nvPr/>
        </p:nvCxnSpPr>
        <p:spPr bwMode="auto">
          <a:xfrm flipH="1">
            <a:off x="5412775" y="19834527"/>
            <a:ext cx="4465181" cy="796649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54" name="Straight Arrow Connector 2053"/>
          <p:cNvCxnSpPr>
            <a:stCxn id="19" idx="1"/>
            <a:endCxn id="28" idx="3"/>
          </p:cNvCxnSpPr>
          <p:nvPr/>
        </p:nvCxnSpPr>
        <p:spPr bwMode="auto">
          <a:xfrm flipH="1">
            <a:off x="5427095" y="21228798"/>
            <a:ext cx="4274240" cy="86879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56" name="Straight Arrow Connector 2055"/>
          <p:cNvCxnSpPr>
            <a:stCxn id="41" idx="1"/>
          </p:cNvCxnSpPr>
          <p:nvPr/>
        </p:nvCxnSpPr>
        <p:spPr bwMode="auto">
          <a:xfrm flipH="1" flipV="1">
            <a:off x="5458807" y="22001510"/>
            <a:ext cx="4028470" cy="922033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87277" y="22299122"/>
            <a:ext cx="1778106" cy="1248841"/>
          </a:xfrm>
          <a:prstGeom prst="rect">
            <a:avLst/>
          </a:prstGeom>
        </p:spPr>
      </p:pic>
      <p:sp>
        <p:nvSpPr>
          <p:cNvPr id="92" name="Text Box 43"/>
          <p:cNvSpPr txBox="1">
            <a:spLocks noChangeArrowheads="1"/>
          </p:cNvSpPr>
          <p:nvPr/>
        </p:nvSpPr>
        <p:spPr bwMode="auto">
          <a:xfrm>
            <a:off x="13509126" y="8159119"/>
            <a:ext cx="5665428" cy="688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Figure 1 </a:t>
            </a:r>
            <a:r>
              <a:rPr lang="mr-IN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–</a:t>
            </a: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 PCA of items </a:t>
            </a:r>
            <a:endParaRPr lang="en-US" altLang="en-US" sz="40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4" name="Text Box 43"/>
          <p:cNvSpPr txBox="1">
            <a:spLocks noChangeArrowheads="1"/>
          </p:cNvSpPr>
          <p:nvPr/>
        </p:nvSpPr>
        <p:spPr bwMode="auto">
          <a:xfrm>
            <a:off x="13509126" y="15474306"/>
            <a:ext cx="7904846" cy="688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Figure </a:t>
            </a:r>
            <a:r>
              <a:rPr lang="en-US" altLang="en-US" sz="4000" i="1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mr-IN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–</a:t>
            </a: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 PCA of weight or volume </a:t>
            </a:r>
            <a:endParaRPr lang="en-US" altLang="en-US" sz="40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7" name="Text Box 43"/>
          <p:cNvSpPr txBox="1">
            <a:spLocks noChangeArrowheads="1"/>
          </p:cNvSpPr>
          <p:nvPr/>
        </p:nvSpPr>
        <p:spPr bwMode="auto">
          <a:xfrm>
            <a:off x="13556296" y="22850385"/>
            <a:ext cx="1664718" cy="688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2384" tIns="36192" rIns="72384" bIns="36192">
            <a:spAutoFit/>
          </a:bodyPr>
          <a:lstStyle>
            <a:lvl1pPr algn="l" defTabSz="3475038">
              <a:defRPr>
                <a:solidFill>
                  <a:schemeClr val="tx1"/>
                </a:solidFill>
                <a:latin typeface="Arial" charset="0"/>
              </a:defRPr>
            </a:lvl1pPr>
            <a:lvl2pPr marL="361950" algn="l" defTabSz="3475038">
              <a:defRPr>
                <a:solidFill>
                  <a:schemeClr val="tx1"/>
                </a:solidFill>
                <a:latin typeface="Arial" charset="0"/>
              </a:defRPr>
            </a:lvl2pPr>
            <a:lvl3pPr marL="723900" algn="l" defTabSz="3475038">
              <a:defRPr>
                <a:solidFill>
                  <a:schemeClr val="tx1"/>
                </a:solidFill>
                <a:latin typeface="Arial" charset="0"/>
              </a:defRPr>
            </a:lvl3pPr>
            <a:lvl4pPr marL="1085850" algn="l" defTabSz="3475038">
              <a:defRPr>
                <a:solidFill>
                  <a:schemeClr val="tx1"/>
                </a:solidFill>
                <a:latin typeface="Arial" charset="0"/>
              </a:defRPr>
            </a:lvl4pPr>
            <a:lvl5pPr marL="1447800" algn="l" defTabSz="3475038">
              <a:defRPr>
                <a:solidFill>
                  <a:schemeClr val="tx1"/>
                </a:solidFill>
                <a:latin typeface="Arial" charset="0"/>
              </a:defRPr>
            </a:lvl5pPr>
            <a:lvl6pPr marL="19050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3622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194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276600" defTabSz="347503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4000" i="1" dirty="0" smtClean="0">
                <a:latin typeface="Times New Roman" charset="0"/>
                <a:ea typeface="Times New Roman" charset="0"/>
                <a:cs typeface="Times New Roman" charset="0"/>
              </a:rPr>
              <a:t>Tables</a:t>
            </a:r>
            <a:endParaRPr lang="en-US" altLang="en-US" sz="40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569594" y="34049389"/>
            <a:ext cx="5608950" cy="495819"/>
          </a:xfrm>
          <a:prstGeom prst="rect">
            <a:avLst/>
          </a:prstGeom>
        </p:spPr>
      </p:pic>
      <p:pic>
        <p:nvPicPr>
          <p:cNvPr id="2076" name="Picture 207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3334658" y="8993045"/>
            <a:ext cx="6113644" cy="6175398"/>
          </a:xfrm>
          <a:prstGeom prst="rect">
            <a:avLst/>
          </a:prstGeom>
        </p:spPr>
      </p:pic>
      <p:pic>
        <p:nvPicPr>
          <p:cNvPr id="2077" name="Picture 207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315492" y="8973857"/>
            <a:ext cx="6117154" cy="6194586"/>
          </a:xfrm>
          <a:prstGeom prst="rect">
            <a:avLst/>
          </a:prstGeom>
        </p:spPr>
      </p:pic>
      <p:pic>
        <p:nvPicPr>
          <p:cNvPr id="2078" name="Picture 207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3406714" y="16589941"/>
            <a:ext cx="6041588" cy="6056730"/>
          </a:xfrm>
          <a:prstGeom prst="rect">
            <a:avLst/>
          </a:prstGeom>
        </p:spPr>
      </p:pic>
      <p:pic>
        <p:nvPicPr>
          <p:cNvPr id="2079" name="Picture 207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9411620" y="16609129"/>
            <a:ext cx="5977167" cy="6037542"/>
          </a:xfrm>
          <a:prstGeom prst="rect">
            <a:avLst/>
          </a:prstGeom>
        </p:spPr>
      </p:pic>
      <p:sp>
        <p:nvSpPr>
          <p:cNvPr id="74" name="Text Box 39"/>
          <p:cNvSpPr txBox="1">
            <a:spLocks noChangeArrowheads="1"/>
          </p:cNvSpPr>
          <p:nvPr/>
        </p:nvSpPr>
        <p:spPr bwMode="auto">
          <a:xfrm>
            <a:off x="13887931" y="29478292"/>
            <a:ext cx="11363325" cy="3988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57150" cmpd="thinThick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48422" tIns="24210" rIns="48422" bIns="24210">
            <a:spAutoFit/>
          </a:bodyPr>
          <a:lstStyle>
            <a:lvl1pPr algn="l" defTabSz="485775">
              <a:defRPr>
                <a:solidFill>
                  <a:schemeClr val="tx1"/>
                </a:solidFill>
                <a:latin typeface="Arial" charset="0"/>
              </a:defRPr>
            </a:lvl1pPr>
            <a:lvl2pPr marL="242888" algn="l" defTabSz="485775">
              <a:defRPr>
                <a:solidFill>
                  <a:schemeClr val="tx1"/>
                </a:solidFill>
                <a:latin typeface="Arial" charset="0"/>
              </a:defRPr>
            </a:lvl2pPr>
            <a:lvl3pPr marL="485775" algn="l" defTabSz="485775">
              <a:defRPr>
                <a:solidFill>
                  <a:schemeClr val="tx1"/>
                </a:solidFill>
                <a:latin typeface="Arial" charset="0"/>
              </a:defRPr>
            </a:lvl3pPr>
            <a:lvl4pPr marL="725488" algn="l" defTabSz="485775">
              <a:defRPr>
                <a:solidFill>
                  <a:schemeClr val="tx1"/>
                </a:solidFill>
                <a:latin typeface="Arial" charset="0"/>
              </a:defRPr>
            </a:lvl4pPr>
            <a:lvl5pPr marL="968375" algn="l" defTabSz="485775">
              <a:defRPr>
                <a:solidFill>
                  <a:schemeClr val="tx1"/>
                </a:solidFill>
                <a:latin typeface="Arial" charset="0"/>
              </a:defRPr>
            </a:lvl5pPr>
            <a:lvl6pPr marL="14255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18827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3399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2797175" defTabSz="48577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Mass, wing length and tarsal length are important in determining PC1 (and to some extent PC2) for weight or volume only and not for items</a:t>
            </a:r>
          </a:p>
          <a:p>
            <a:pPr marL="457200" marR="0" lvl="0" indent="-457200" defTabSz="914400" eaLnBrk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altLang="en-US" sz="3200" dirty="0" smtClean="0">
                <a:latin typeface="Times New Roman" pitchFamily="18" charset="0"/>
              </a:rPr>
              <a:t>Nocturnal activity aligns with diets consisting mainly of rodentia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34750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6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34750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6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219</Words>
  <Application>Microsoft Macintosh PowerPoint</Application>
  <PresentationFormat>Custom</PresentationFormat>
  <Paragraphs>22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Times New Roman</vt:lpstr>
      <vt:lpstr>Arial</vt:lpstr>
      <vt:lpstr>Default Design</vt:lpstr>
      <vt:lpstr>CorelDRAW</vt:lpstr>
      <vt:lpstr>PowerPoint Presentation</vt:lpstr>
    </vt:vector>
  </TitlesOfParts>
  <Company>MegaPrint Inc.</Company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36x48 Vertical Poster</dc:title>
  <dc:creator>Ethan Shulda</dc:creator>
  <dc:description>©MegaPrint Inc. 2009</dc:description>
  <cp:lastModifiedBy>Microsoft Office User</cp:lastModifiedBy>
  <cp:revision>57</cp:revision>
  <dcterms:created xsi:type="dcterms:W3CDTF">2008-12-04T00:20:37Z</dcterms:created>
  <dcterms:modified xsi:type="dcterms:W3CDTF">2019-04-12T15:26:09Z</dcterms:modified>
  <cp:category>Research Poster</cp:category>
</cp:coreProperties>
</file>

<file path=docProps/thumbnail.jpeg>
</file>